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6" r:id="rId2"/>
    <p:sldId id="257" r:id="rId3"/>
    <p:sldId id="323" r:id="rId4"/>
    <p:sldId id="324" r:id="rId5"/>
    <p:sldId id="325" r:id="rId6"/>
    <p:sldId id="326" r:id="rId7"/>
    <p:sldId id="327" r:id="rId8"/>
    <p:sldId id="333" r:id="rId9"/>
    <p:sldId id="328" r:id="rId10"/>
    <p:sldId id="329" r:id="rId11"/>
    <p:sldId id="330" r:id="rId12"/>
    <p:sldId id="331" r:id="rId13"/>
    <p:sldId id="332" r:id="rId14"/>
    <p:sldId id="32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1A6C"/>
    <a:srgbClr val="66FF66"/>
    <a:srgbClr val="008000"/>
    <a:srgbClr val="EA70B0"/>
    <a:srgbClr val="882888"/>
    <a:srgbClr val="4452DC"/>
    <a:srgbClr val="CFD24E"/>
    <a:srgbClr val="2BF5F5"/>
    <a:srgbClr val="7849D7"/>
    <a:srgbClr val="C9C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7" autoAdjust="0"/>
    <p:restoredTop sz="94660"/>
  </p:normalViewPr>
  <p:slideViewPr>
    <p:cSldViewPr>
      <p:cViewPr>
        <p:scale>
          <a:sx n="60" d="100"/>
          <a:sy n="60" d="100"/>
        </p:scale>
        <p:origin x="-77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7F3F4A-461A-4D21-B141-615B3EACDB3B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A1CA9-9311-4158-9F5E-6BB631F61E7F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B0559-E1D5-4D9C-B21E-9CE0302A58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B0559-E1D5-4D9C-B21E-9CE0302A58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553200" y="6372225"/>
            <a:ext cx="2133600" cy="244475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5486400" y="1524000"/>
            <a:ext cx="3135313" cy="244475"/>
          </a:xfrm>
        </p:spPr>
        <p:txBody>
          <a:bodyPr/>
          <a:lstStyle>
            <a:lvl1pPr>
              <a:defRPr sz="1800" b="1" i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DF8AE50D-57E9-4EB1-93A4-8FFEF18DB539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228600" y="152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chemeClr val="bg2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8077200" cy="94297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419600"/>
            <a:ext cx="5791200" cy="304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EF8368-0089-4AFB-8361-7857DFDFDBBE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77025" y="457200"/>
            <a:ext cx="20478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912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C0CC2A-F801-41AC-9F61-4B1A5D2EEC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866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676400"/>
            <a:ext cx="8191500" cy="480060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3415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026FE153-5C53-4969-A992-A7339E71779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3415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ADA50-B726-4819-9978-C87F4C772BA4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46E0C1-5A45-4C35-98AF-54CB59851BF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05350" y="1676400"/>
            <a:ext cx="401955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F9F20C-785F-47A7-8140-E484A5D9452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2AADE-4E63-4561-AC61-F0F1116CD5F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9C17CC-A264-4220-B715-A67FC5D15A9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973992-76A1-4F01-B9FF-B73323D1333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81C032-ACE4-4B59-A070-05CBB4463E0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E959FD-48FE-404D-AF6C-6A070F3255A0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transition spd="med">
    <p:wheel spokes="3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676400"/>
            <a:ext cx="8191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34150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A874DD4D-683B-4780-BCE6-14E49F10317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066800" y="457200"/>
            <a:ext cx="7086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34150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pic>
        <p:nvPicPr>
          <p:cNvPr id="1125" name="Picture 101" descr="arrow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39125" y="447675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heel spokes="3"/>
    <p:sndAc>
      <p:stSnd>
        <p:snd r:embed="rId14" name="camera.wav" builtIn="1"/>
      </p:stSnd>
    </p:sndAc>
  </p:transition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5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gray">
          <a:xfrm>
            <a:off x="1071538" y="571480"/>
            <a:ext cx="7572428" cy="5786478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7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научно-практическая конференция </a:t>
            </a:r>
            <a:r>
              <a:rPr kumimoji="0" lang="ru-RU" sz="6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6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«</a:t>
            </a:r>
            <a:r>
              <a:rPr kumimoji="0" lang="ru-RU" sz="6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Реализация инновационной политики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6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Тюменской области»</a:t>
            </a:r>
            <a:endParaRPr kumimoji="0" lang="ru-RU" sz="6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6400" b="1" kern="0" dirty="0" smtClean="0">
                <a:solidFill>
                  <a:schemeClr val="tx1"/>
                </a:solidFill>
              </a:rPr>
              <a:t>ОПРЕДЕЛЕНИЕ КАЛОРИЙНОСТИ ПРОДУКТОВ ПИТАНИЯ</a:t>
            </a:r>
            <a:r>
              <a:rPr kumimoji="0" lang="ru-RU" sz="6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</a:t>
            </a:r>
            <a:endParaRPr kumimoji="0" lang="ru-RU" sz="6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Автор:   Андреева  Наталия Николаевна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                  Обучающаяся группы № 143 профессии «Лаборант-аналитик»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 «Когалымское профессиональное училище»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          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Руководитель:  Федотов Сергей Георгиевич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sz="4800" kern="0" dirty="0" smtClean="0">
                <a:solidFill>
                  <a:schemeClr val="tx1"/>
                </a:solidFill>
              </a:rPr>
              <a:t>Мастер </a:t>
            </a:r>
            <a:r>
              <a:rPr lang="ru-RU" sz="4800" kern="0" dirty="0" err="1" smtClean="0">
                <a:solidFill>
                  <a:schemeClr val="tx1"/>
                </a:solidFill>
              </a:rPr>
              <a:t>п</a:t>
            </a:r>
            <a:r>
              <a:rPr lang="ru-RU" sz="4800" kern="0" dirty="0" smtClean="0">
                <a:solidFill>
                  <a:schemeClr val="tx1"/>
                </a:solidFill>
              </a:rPr>
              <a:t>/о,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преподаватель химии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lang="ru-RU" sz="4300" kern="0" dirty="0" smtClean="0">
              <a:solidFill>
                <a:schemeClr val="tx1"/>
              </a:solidFill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4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ru-RU" sz="4300" kern="0" dirty="0" smtClean="0">
                <a:solidFill>
                  <a:schemeClr val="tx1"/>
                </a:solidFill>
              </a:rPr>
              <a:t>г. Когалым, 2013 г.</a:t>
            </a:r>
            <a:r>
              <a:rPr lang="ru-RU" sz="4300" b="1" kern="0" dirty="0" smtClean="0">
                <a:solidFill>
                  <a:schemeClr val="tx1"/>
                </a:solidFill>
              </a:rPr>
              <a:t>  </a:t>
            </a:r>
            <a:endParaRPr lang="ru-RU" sz="4300" kern="0" dirty="0" smtClean="0">
              <a:solidFill>
                <a:schemeClr val="tx1"/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4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7" name="Picture 1" descr="D:\нпк\НПК Андреева\DSCF1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20" y="3071810"/>
            <a:ext cx="3833838" cy="300039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19145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505728" cy="487363"/>
          </a:xfrm>
        </p:spPr>
        <p:txBody>
          <a:bodyPr/>
          <a:lstStyle/>
          <a:p>
            <a:r>
              <a:rPr lang="ru-RU" dirty="0" smtClean="0"/>
              <a:t>Анализ результатов эксперимента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71942"/>
            <a:ext cx="4000528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Калорийность арахиса</a:t>
            </a:r>
          </a:p>
          <a:p>
            <a:pPr algn="ctr"/>
            <a:r>
              <a:rPr lang="ru-RU" sz="2800" dirty="0" smtClean="0"/>
              <a:t>=   1547,5091 ккал.</a:t>
            </a:r>
            <a:endParaRPr lang="ru-RU" sz="2800" b="1" dirty="0" smtClean="0"/>
          </a:p>
          <a:p>
            <a:pPr algn="ctr"/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4071942"/>
            <a:ext cx="3857652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Калорийность чипсов</a:t>
            </a:r>
          </a:p>
          <a:p>
            <a:pPr algn="ctr"/>
            <a:r>
              <a:rPr lang="ru-RU" sz="2800" dirty="0" smtClean="0"/>
              <a:t>= 215,7638 ккал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071546"/>
            <a:ext cx="7000924" cy="2786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Калорийность попкорна</a:t>
            </a:r>
          </a:p>
          <a:p>
            <a:pPr algn="ctr"/>
            <a:r>
              <a:rPr lang="ru-RU" sz="2000" dirty="0" smtClean="0"/>
              <a:t>(∆</a:t>
            </a:r>
            <a:r>
              <a:rPr lang="en-US" sz="2000" dirty="0" smtClean="0"/>
              <a:t>t</a:t>
            </a:r>
            <a:r>
              <a:rPr lang="ru-RU" sz="2000" dirty="0" smtClean="0"/>
              <a:t>) = </a:t>
            </a:r>
            <a:r>
              <a:rPr lang="en-US" sz="2000" i="1" dirty="0" smtClean="0"/>
              <a:t>t</a:t>
            </a:r>
            <a:r>
              <a:rPr lang="ru-RU" sz="2000" i="1" baseline="-25000" dirty="0" smtClean="0"/>
              <a:t>2</a:t>
            </a:r>
            <a:r>
              <a:rPr lang="ru-RU" sz="2000" i="1" dirty="0" smtClean="0"/>
              <a:t>- </a:t>
            </a:r>
            <a:r>
              <a:rPr lang="en-US" sz="2000" i="1" dirty="0" smtClean="0"/>
              <a:t>t</a:t>
            </a:r>
            <a:r>
              <a:rPr lang="ru-RU" sz="2000" i="1" baseline="-25000" dirty="0" smtClean="0"/>
              <a:t>1</a:t>
            </a:r>
            <a:r>
              <a:rPr lang="ru-RU" sz="2000" i="1" dirty="0" smtClean="0"/>
              <a:t>;                </a:t>
            </a:r>
            <a:r>
              <a:rPr lang="ru-RU" sz="2000" dirty="0" smtClean="0"/>
              <a:t>(∆</a:t>
            </a:r>
            <a:r>
              <a:rPr lang="en-US" sz="2000" dirty="0" smtClean="0"/>
              <a:t>t</a:t>
            </a:r>
            <a:r>
              <a:rPr lang="ru-RU" sz="2000" dirty="0" smtClean="0"/>
              <a:t>) = 32,72</a:t>
            </a:r>
            <a:r>
              <a:rPr lang="ru-RU" sz="2000" i="1" dirty="0" smtClean="0"/>
              <a:t> </a:t>
            </a:r>
            <a:r>
              <a:rPr lang="ru-RU" sz="2000" dirty="0" smtClean="0"/>
              <a:t>– 28,9 = 3,82</a:t>
            </a:r>
            <a:r>
              <a:rPr lang="ru-RU" sz="2000" baseline="30000" dirty="0" smtClean="0"/>
              <a:t>о</a:t>
            </a:r>
            <a:r>
              <a:rPr lang="ru-RU" sz="2000" dirty="0" smtClean="0"/>
              <a:t>С.</a:t>
            </a:r>
          </a:p>
          <a:p>
            <a:pPr algn="ctr"/>
            <a:r>
              <a:rPr lang="en-US" sz="2000" dirty="0" smtClean="0"/>
              <a:t>Q</a:t>
            </a:r>
            <a:r>
              <a:rPr lang="ru-RU" sz="2000" dirty="0" smtClean="0"/>
              <a:t> = </a:t>
            </a:r>
            <a:r>
              <a:rPr lang="en-US" sz="2000" dirty="0" smtClean="0"/>
              <a:t>C</a:t>
            </a:r>
            <a:r>
              <a:rPr lang="en-US" sz="2000" baseline="-25000" dirty="0" smtClean="0"/>
              <a:t>p </a:t>
            </a:r>
            <a:r>
              <a:rPr lang="ru-RU" sz="2000" dirty="0" smtClean="0"/>
              <a:t>ˣ </a:t>
            </a:r>
            <a:r>
              <a:rPr lang="en-US" sz="2000" dirty="0" smtClean="0"/>
              <a:t>m </a:t>
            </a:r>
            <a:r>
              <a:rPr lang="ru-RU" sz="2000" dirty="0" smtClean="0"/>
              <a:t>ˣ ∆</a:t>
            </a:r>
            <a:r>
              <a:rPr lang="en-US" sz="2000" dirty="0" smtClean="0"/>
              <a:t>t</a:t>
            </a:r>
            <a:r>
              <a:rPr lang="ru-RU" sz="2000" dirty="0" smtClean="0"/>
              <a:t>;                  </a:t>
            </a:r>
            <a:r>
              <a:rPr lang="en-US" sz="2000" dirty="0" smtClean="0"/>
              <a:t>Q</a:t>
            </a:r>
            <a:r>
              <a:rPr lang="ru-RU" sz="2000" dirty="0" smtClean="0"/>
              <a:t> = 4,18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 ˣ 50 ˣ 3,82 = 798,38 кДж/г .</a:t>
            </a:r>
          </a:p>
          <a:p>
            <a:pPr algn="ctr"/>
            <a:r>
              <a:rPr lang="en-US" sz="2000" dirty="0" smtClean="0"/>
              <a:t>m</a:t>
            </a:r>
            <a:r>
              <a:rPr lang="ru-RU" sz="2000" dirty="0" smtClean="0"/>
              <a:t>( сгоревшего попкорна) = 0,4 – 0.1= 0,3 г.</a:t>
            </a:r>
          </a:p>
          <a:p>
            <a:pPr algn="ctr"/>
            <a:r>
              <a:rPr lang="ru-RU" sz="2000" dirty="0" err="1" smtClean="0"/>
              <a:t>Е</a:t>
            </a:r>
            <a:r>
              <a:rPr lang="ru-RU" sz="2000" baseline="-25000" dirty="0" err="1" smtClean="0"/>
              <a:t>пищи</a:t>
            </a:r>
            <a:r>
              <a:rPr lang="ru-RU" sz="2000" dirty="0" smtClean="0"/>
              <a:t> = </a:t>
            </a:r>
            <a:r>
              <a:rPr lang="en-US" sz="2000" dirty="0" smtClean="0"/>
              <a:t>Q</a:t>
            </a:r>
            <a:r>
              <a:rPr lang="ru-RU" sz="2000" dirty="0" smtClean="0"/>
              <a:t> / </a:t>
            </a:r>
            <a:r>
              <a:rPr lang="en-US" sz="2000" dirty="0" smtClean="0"/>
              <a:t>m</a:t>
            </a:r>
            <a:r>
              <a:rPr lang="ru-RU" sz="2000" baseline="-25000" dirty="0" smtClean="0"/>
              <a:t>пищи</a:t>
            </a:r>
            <a:r>
              <a:rPr lang="ru-RU" sz="2000" dirty="0" smtClean="0"/>
              <a:t>;  </a:t>
            </a:r>
            <a:r>
              <a:rPr lang="ru-RU" sz="2000" dirty="0" err="1" smtClean="0"/>
              <a:t>Е</a:t>
            </a:r>
            <a:r>
              <a:rPr lang="ru-RU" sz="2000" baseline="-25000" dirty="0" err="1" smtClean="0"/>
              <a:t>пищи</a:t>
            </a:r>
            <a:r>
              <a:rPr lang="ru-RU" sz="2000" dirty="0" smtClean="0"/>
              <a:t> =  798,38 / 0,3 = 2661,2666 кДж/г.</a:t>
            </a:r>
          </a:p>
          <a:p>
            <a:pPr algn="ctr"/>
            <a:r>
              <a:rPr lang="ru-RU" sz="2000" dirty="0" smtClean="0"/>
              <a:t>(1 кДж = 0,23885 ккал).</a:t>
            </a:r>
          </a:p>
          <a:p>
            <a:pPr algn="ctr"/>
            <a:r>
              <a:rPr lang="ru-RU" sz="3200" dirty="0" smtClean="0"/>
              <a:t>635,6435 ккал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786842" cy="111441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результатов исследований с данными на упаковке товара.</a:t>
            </a:r>
            <a: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285992"/>
          <a:ext cx="871544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60"/>
                <a:gridCol w="2178860"/>
                <a:gridCol w="2178860"/>
                <a:gridCol w="2178860"/>
              </a:tblGrid>
              <a:tr h="11688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Названия продуктов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Данные о калорийности продуктов на упаковке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Данные, полученные в результате эксперимента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Расхождение результатов исследования с данными на упаковке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83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Попкорн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454, 8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635, 6435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180, 8435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25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Арахис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634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1547, 5091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913, 5091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638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Чипсы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510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215, 7638 ккал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-294, 2362 ккал</a:t>
                      </a:r>
                      <a:endParaRPr lang="ru-RU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143900" cy="4873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Социологический опрос потребителей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14282" y="1000108"/>
          <a:ext cx="4425767" cy="2428892"/>
        </p:xfrm>
        <a:graphic>
          <a:graphicData uri="http://schemas.openxmlformats.org/presentationml/2006/ole">
            <p:oleObj spid="_x0000_s7169" name="Диаграмма" r:id="rId4" imgW="4610050" imgH="2609718" progId="MSGraph.Chart.8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714876" y="1571612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Употребляете ли вы попкорн, арахис и чипсы?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5000628" y="2428868"/>
          <a:ext cx="3733794" cy="2199995"/>
        </p:xfrm>
        <a:graphic>
          <a:graphicData uri="http://schemas.openxmlformats.org/presentationml/2006/ole">
            <p:oleObj spid="_x0000_s7171" name="Диаграмма" r:id="rId5" imgW="4591154" imgH="2705004" progId="MSGraph.Chart.8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5852" y="3500438"/>
            <a:ext cx="3918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вы считаете, полезны ли они?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928662" y="4168228"/>
          <a:ext cx="3957633" cy="2351637"/>
        </p:xfrm>
        <a:graphic>
          <a:graphicData uri="http://schemas.openxmlformats.org/presentationml/2006/ole">
            <p:oleObj spid="_x0000_s7173" name="Диаграмма" r:id="rId6" imgW="4591154" imgH="2733617" progId="MSGraph.Chart.8">
              <p:embed/>
            </p:oleObj>
          </a:graphicData>
        </a:graphic>
      </p:graphicFrame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072066" y="4572008"/>
            <a:ext cx="37862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соответствует ли информация о калорийности продукта на                                            упаковке действительности?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OleChart spid="7169" grpId="0"/>
      <p:bldP spid="6" grpId="0"/>
      <p:bldOleChart spid="7171" grpId="0"/>
      <p:bldP spid="9" grpId="0"/>
      <p:bldOleChart spid="7173" grpId="0"/>
      <p:bldP spid="71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57200"/>
            <a:ext cx="4572032" cy="487363"/>
          </a:xfrm>
        </p:spPr>
        <p:txBody>
          <a:bodyPr/>
          <a:lstStyle/>
          <a:p>
            <a:r>
              <a:rPr lang="ru-RU" dirty="0" smtClean="0"/>
              <a:t>Вывод. заключение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357422" y="1142984"/>
            <a:ext cx="650085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-практически определить количество выделившейся энергии при «сгорании» попкорна, чипсов и арахиса;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-сравнить её показатели с данными от производителей;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доказать, что показатели не соответствуют данным на этикетке;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-определить мнение простых потребителей.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нпк\НПК Андреева\DSCF1652.JPG"/>
          <p:cNvPicPr>
            <a:picLocks noChangeAspect="1" noChangeArrowheads="1"/>
          </p:cNvPicPr>
          <p:nvPr/>
        </p:nvPicPr>
        <p:blipFill>
          <a:blip r:embed="rId3" cstate="print"/>
          <a:srcRect l="28346" r="28346"/>
          <a:stretch>
            <a:fillRect/>
          </a:stretch>
        </p:blipFill>
        <p:spPr bwMode="auto">
          <a:xfrm>
            <a:off x="428596" y="1857364"/>
            <a:ext cx="1763451" cy="30539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857496"/>
            <a:ext cx="800995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 за внимание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www.themegallery.com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3000364" y="928670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428596" y="3286124"/>
            <a:ext cx="381000" cy="381000"/>
            <a:chOff x="2078" y="1680"/>
            <a:chExt cx="1615" cy="1615"/>
          </a:xfrm>
        </p:grpSpPr>
        <p:sp>
          <p:nvSpPr>
            <p:cNvPr id="41018" name="Oval 5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19" name="Oval 5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20" name="Oval 6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21" name="Oval 6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22" name="Oval 6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23" name="Oval 6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1024" name="Group 64"/>
          <p:cNvGrpSpPr>
            <a:grpSpLocks/>
          </p:cNvGrpSpPr>
          <p:nvPr/>
        </p:nvGrpSpPr>
        <p:grpSpPr bwMode="auto">
          <a:xfrm>
            <a:off x="428596" y="4214818"/>
            <a:ext cx="381000" cy="381000"/>
            <a:chOff x="2078" y="1680"/>
            <a:chExt cx="1615" cy="1615"/>
          </a:xfrm>
        </p:grpSpPr>
        <p:sp>
          <p:nvSpPr>
            <p:cNvPr id="41025" name="Oval 6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26" name="Oval 6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27" name="Oval 6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28" name="Oval 6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29" name="Oval 6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30" name="Oval 7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41031" name="Group 71"/>
          <p:cNvGrpSpPr>
            <a:grpSpLocks/>
          </p:cNvGrpSpPr>
          <p:nvPr/>
        </p:nvGrpSpPr>
        <p:grpSpPr bwMode="auto">
          <a:xfrm>
            <a:off x="428596" y="5143512"/>
            <a:ext cx="355600" cy="381000"/>
            <a:chOff x="2078" y="1680"/>
            <a:chExt cx="1615" cy="1615"/>
          </a:xfrm>
        </p:grpSpPr>
        <p:sp>
          <p:nvSpPr>
            <p:cNvPr id="41032" name="Oval 7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33" name="Oval 7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41034" name="Oval 7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35" name="Oval 7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36" name="Oval 7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41037" name="Oval 7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46" name="Содержимое 2"/>
          <p:cNvSpPr>
            <a:spLocks noGrp="1"/>
          </p:cNvSpPr>
          <p:nvPr>
            <p:ph idx="1"/>
          </p:nvPr>
        </p:nvSpPr>
        <p:spPr>
          <a:xfrm>
            <a:off x="928662" y="1428736"/>
            <a:ext cx="7758138" cy="500066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Задачи</a:t>
            </a:r>
          </a:p>
          <a:p>
            <a:pPr algn="just">
              <a:buNone/>
            </a:pPr>
            <a:r>
              <a:rPr lang="ru-RU" sz="2400" dirty="0" smtClean="0"/>
              <a:t>-</a:t>
            </a:r>
            <a:r>
              <a:rPr lang="ru-RU" sz="2400" dirty="0" smtClean="0"/>
              <a:t>определить калорийность </a:t>
            </a:r>
            <a:r>
              <a:rPr lang="ru-RU" sz="2400" dirty="0" smtClean="0"/>
              <a:t>образцов продуктов питания;</a:t>
            </a:r>
          </a:p>
          <a:p>
            <a:pPr algn="just">
              <a:buNone/>
            </a:pPr>
            <a:r>
              <a:rPr lang="ru-RU" sz="2400" dirty="0" smtClean="0"/>
              <a:t>-</a:t>
            </a:r>
            <a:r>
              <a:rPr lang="ru-RU" sz="2400" dirty="0" smtClean="0"/>
              <a:t>сравнить результаты </a:t>
            </a:r>
            <a:r>
              <a:rPr lang="ru-RU" sz="2400" dirty="0" smtClean="0"/>
              <a:t>исследований с мнением потребителей и </a:t>
            </a:r>
            <a:r>
              <a:rPr lang="ru-RU" sz="2400" dirty="0" smtClean="0"/>
              <a:t>данными </a:t>
            </a:r>
            <a:r>
              <a:rPr lang="ru-RU" sz="2400" dirty="0" smtClean="0"/>
              <a:t>на этикетках 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2428860" y="142852"/>
            <a:ext cx="494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Цель работы: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285852" y="1714488"/>
            <a:ext cx="700092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определение калорийности продуктов питания физико-химическими методами с использованием современной цифровой лаборатории Архимед  “</a:t>
            </a:r>
            <a:r>
              <a:rPr lang="en-US" sz="2400" dirty="0" smtClean="0"/>
              <a:t>Nova</a:t>
            </a:r>
            <a:r>
              <a:rPr lang="ru-RU" sz="2400" dirty="0" smtClean="0"/>
              <a:t>”. </a:t>
            </a:r>
            <a:endParaRPr lang="ru-RU" sz="2400" dirty="0"/>
          </a:p>
        </p:txBody>
      </p:sp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 animBg="1"/>
      <p:bldP spid="47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Энергетическая ценность пищи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571612"/>
            <a:ext cx="6143668" cy="2071702"/>
          </a:xfrm>
        </p:spPr>
        <p:txBody>
          <a:bodyPr/>
          <a:lstStyle/>
          <a:p>
            <a:r>
              <a:rPr lang="ru-RU" b="1" i="1" u="sng" dirty="0" smtClean="0"/>
              <a:t>Реакции, протекающие с выделением энергии называют экзотермическими   </a:t>
            </a:r>
            <a:r>
              <a:rPr lang="ru-RU" dirty="0" smtClean="0"/>
              <a:t> ( от греч. «экзо» - наружу). </a:t>
            </a:r>
          </a:p>
          <a:p>
            <a:endParaRPr lang="ru-RU" dirty="0"/>
          </a:p>
        </p:txBody>
      </p:sp>
      <p:pic>
        <p:nvPicPr>
          <p:cNvPr id="56322" name="Picture 2" descr="F:\НПК Андреева\DSCF16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8220" t="16819" r="3402" b="9543"/>
          <a:stretch>
            <a:fillRect/>
          </a:stretch>
        </p:blipFill>
        <p:spPr bwMode="auto">
          <a:xfrm>
            <a:off x="0" y="1214422"/>
            <a:ext cx="3086123" cy="2571768"/>
          </a:xfrm>
          <a:prstGeom prst="rect">
            <a:avLst/>
          </a:prstGeom>
          <a:noFill/>
        </p:spPr>
      </p:pic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28596" y="4214818"/>
            <a:ext cx="842968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lang="ru-RU" sz="28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епловой эффект реакции </a:t>
            </a:r>
          </a:p>
          <a:p>
            <a:pPr lvl="0" indent="450850" algn="ctr"/>
            <a:r>
              <a:rPr lang="ru-RU" sz="2800" b="1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окисления глюкозы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+ 2920 кДж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Термохимическое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уравнение окисления глюкозы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371600" y="54451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+ 6О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6СО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+ 6Н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+ 2920 кДж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14480" y="6072206"/>
            <a:ext cx="6000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+ 6О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→  6СО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+6Н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О+ 2920кДж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3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6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6330" grpId="0" build="allAtOnce"/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Измерение калорийности продуктов питания при помощи цифровой лаборатории Архимед  “</a:t>
            </a:r>
            <a:r>
              <a:rPr lang="en-US" b="1" dirty="0" smtClean="0">
                <a:solidFill>
                  <a:srgbClr val="FF0000"/>
                </a:solidFill>
              </a:rPr>
              <a:t>Nova</a:t>
            </a:r>
            <a:r>
              <a:rPr lang="ru-RU" b="1" dirty="0" smtClean="0">
                <a:solidFill>
                  <a:srgbClr val="FF0000"/>
                </a:solidFill>
              </a:rPr>
              <a:t>”.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714776" cy="33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DSCF16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000528" cy="297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57158" y="1428736"/>
            <a:ext cx="37862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2994025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экспериментальной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2994025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установки для измерения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  <a:tab pos="2994025" algn="ctr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калорийности.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Картинка1"/>
          <p:cNvPicPr>
            <a:picLocks noRo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500570"/>
            <a:ext cx="44291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73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pic>
        <p:nvPicPr>
          <p:cNvPr id="59394" name="Picture 2" descr="D:\нпк\НПК Андреева\арахис.jpeg"/>
          <p:cNvPicPr>
            <a:picLocks noChangeAspect="1" noChangeArrowheads="1"/>
          </p:cNvPicPr>
          <p:nvPr/>
        </p:nvPicPr>
        <p:blipFill>
          <a:blip r:embed="rId3" cstate="print"/>
          <a:srcRect l="24066" t="11441" r="14810" b="57204"/>
          <a:stretch>
            <a:fillRect/>
          </a:stretch>
        </p:blipFill>
        <p:spPr bwMode="auto">
          <a:xfrm rot="5400000">
            <a:off x="108864" y="1324581"/>
            <a:ext cx="2568290" cy="1785950"/>
          </a:xfrm>
          <a:prstGeom prst="rect">
            <a:avLst/>
          </a:prstGeom>
          <a:noFill/>
        </p:spPr>
      </p:pic>
      <p:pic>
        <p:nvPicPr>
          <p:cNvPr id="59395" name="Picture 3" descr="D:\нпк\НПК Андреева\арахис2.jpeg"/>
          <p:cNvPicPr>
            <a:picLocks noChangeAspect="1" noChangeArrowheads="1"/>
          </p:cNvPicPr>
          <p:nvPr/>
        </p:nvPicPr>
        <p:blipFill>
          <a:blip r:embed="rId4" cstate="print"/>
          <a:srcRect l="57463" t="26964" r="10507" b="14587"/>
          <a:stretch>
            <a:fillRect/>
          </a:stretch>
        </p:blipFill>
        <p:spPr bwMode="auto">
          <a:xfrm>
            <a:off x="428596" y="4010358"/>
            <a:ext cx="1857388" cy="2561914"/>
          </a:xfrm>
          <a:prstGeom prst="rect">
            <a:avLst/>
          </a:prstGeom>
          <a:noFill/>
        </p:spPr>
      </p:pic>
      <p:pic>
        <p:nvPicPr>
          <p:cNvPr id="59396" name="Picture 4" descr="D:\нпк\НПК Андреева\попкорн.jpeg"/>
          <p:cNvPicPr>
            <a:picLocks noChangeAspect="1" noChangeArrowheads="1"/>
          </p:cNvPicPr>
          <p:nvPr/>
        </p:nvPicPr>
        <p:blipFill>
          <a:blip r:embed="rId5" cstate="print"/>
          <a:srcRect l="14810" t="8076" r="7405" b="46773"/>
          <a:stretch>
            <a:fillRect/>
          </a:stretch>
        </p:blipFill>
        <p:spPr bwMode="auto">
          <a:xfrm rot="5400000">
            <a:off x="3067295" y="1266877"/>
            <a:ext cx="2437905" cy="2000264"/>
          </a:xfrm>
          <a:prstGeom prst="rect">
            <a:avLst/>
          </a:prstGeom>
          <a:noFill/>
        </p:spPr>
      </p:pic>
      <p:pic>
        <p:nvPicPr>
          <p:cNvPr id="59397" name="Picture 5" descr="D:\нпк\НПК Андреева\попкорн2.jpeg"/>
          <p:cNvPicPr>
            <a:picLocks noChangeAspect="1" noChangeArrowheads="1"/>
          </p:cNvPicPr>
          <p:nvPr/>
        </p:nvPicPr>
        <p:blipFill>
          <a:blip r:embed="rId6" cstate="print"/>
          <a:srcRect l="14347" t="3701" r="7405" b="47782"/>
          <a:stretch>
            <a:fillRect/>
          </a:stretch>
        </p:blipFill>
        <p:spPr bwMode="auto">
          <a:xfrm rot="5400000">
            <a:off x="3070492" y="4287566"/>
            <a:ext cx="2502950" cy="2071702"/>
          </a:xfrm>
          <a:prstGeom prst="rect">
            <a:avLst/>
          </a:prstGeom>
          <a:noFill/>
        </p:spPr>
      </p:pic>
      <p:pic>
        <p:nvPicPr>
          <p:cNvPr id="59398" name="Picture 6" descr="D:\нпк\НПК Андреева\чипсы.jpeg"/>
          <p:cNvPicPr>
            <a:picLocks noChangeAspect="1" noChangeArrowheads="1"/>
          </p:cNvPicPr>
          <p:nvPr/>
        </p:nvPicPr>
        <p:blipFill>
          <a:blip r:embed="rId7" cstate="print"/>
          <a:srcRect l="5091" t="4711" r="3240" b="49128"/>
          <a:stretch>
            <a:fillRect/>
          </a:stretch>
        </p:blipFill>
        <p:spPr bwMode="auto">
          <a:xfrm rot="5400000">
            <a:off x="5768586" y="1232282"/>
            <a:ext cx="2750363" cy="2000264"/>
          </a:xfrm>
          <a:prstGeom prst="rect">
            <a:avLst/>
          </a:prstGeom>
          <a:noFill/>
        </p:spPr>
      </p:pic>
      <p:pic>
        <p:nvPicPr>
          <p:cNvPr id="59399" name="Picture 7" descr="D:\нпк\НПК Андреева\чипсы2.jpeg"/>
          <p:cNvPicPr>
            <a:picLocks noChangeAspect="1" noChangeArrowheads="1"/>
          </p:cNvPicPr>
          <p:nvPr/>
        </p:nvPicPr>
        <p:blipFill>
          <a:blip r:embed="rId8" cstate="print"/>
          <a:srcRect l="5091" t="3365" r="2314" b="50811"/>
          <a:stretch>
            <a:fillRect/>
          </a:stretch>
        </p:blipFill>
        <p:spPr bwMode="auto">
          <a:xfrm rot="5400000">
            <a:off x="5927221" y="4216919"/>
            <a:ext cx="2504532" cy="1928826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0"/>
            <a:ext cx="7429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Исследуемые образцы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2005002" cy="97153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Расчеты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16513" y="4415979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kern="0" dirty="0" smtClean="0">
                <a:solidFill>
                  <a:srgbClr val="FFFFFF"/>
                </a:solidFill>
                <a:latin typeface="Arial"/>
                <a:ea typeface="+mj-ea"/>
                <a:cs typeface="+mj-cs"/>
              </a:rPr>
              <a:t>оборудование</a:t>
            </a:r>
            <a:endParaRPr lang="ru-RU" dirty="0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57158" y="1428736"/>
            <a:ext cx="42862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45720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071546"/>
            <a:ext cx="357190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44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∆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lang="ru-RU" sz="44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876"/>
            <a:ext cx="350046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3600" baseline="-30000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пищи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aseline="-30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пищи</a:t>
            </a:r>
            <a:endParaRPr lang="ru-RU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9058" y="142852"/>
            <a:ext cx="5000660" cy="6715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>
              <a:tabLst>
                <a:tab pos="630238" algn="l"/>
              </a:tabLst>
            </a:pPr>
            <a:endParaRPr lang="ru-RU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13394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142984"/>
            <a:ext cx="219076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1643050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85749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4214818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857496"/>
            <a:ext cx="1428760" cy="212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DSC03881"/>
          <p:cNvPicPr>
            <a:picLocks noChangeAspect="1" noChangeArrowheads="1"/>
          </p:cNvPicPr>
          <p:nvPr/>
        </p:nvPicPr>
        <p:blipFill>
          <a:blip r:embed="rId9" cstate="print"/>
          <a:srcRect l="11833" t="29432" r="69812" b="31534"/>
          <a:stretch>
            <a:fillRect/>
          </a:stretch>
        </p:blipFill>
        <p:spPr bwMode="auto">
          <a:xfrm>
            <a:off x="5214942" y="5605746"/>
            <a:ext cx="1046631" cy="12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SC03881"/>
          <p:cNvPicPr>
            <a:picLocks noChangeAspect="1" noChangeArrowheads="1"/>
          </p:cNvPicPr>
          <p:nvPr/>
        </p:nvPicPr>
        <p:blipFill>
          <a:blip r:embed="rId9" cstate="print"/>
          <a:srcRect l="37864" t="44148" r="14199"/>
          <a:stretch>
            <a:fillRect/>
          </a:stretch>
        </p:blipFill>
        <p:spPr bwMode="auto">
          <a:xfrm>
            <a:off x="6429388" y="5072074"/>
            <a:ext cx="2392743" cy="156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3788559" y="2712243"/>
            <a:ext cx="1785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072066" y="357166"/>
            <a:ext cx="3560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Оборудование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642942"/>
          </a:xfrm>
        </p:spPr>
        <p:txBody>
          <a:bodyPr/>
          <a:lstStyle/>
          <a:p>
            <a:r>
              <a:rPr lang="ru-RU" dirty="0" smtClean="0"/>
              <a:t>Монтаж экспериментальной установки</a:t>
            </a:r>
            <a:endParaRPr lang="ru-RU" dirty="0"/>
          </a:p>
        </p:txBody>
      </p:sp>
      <p:pic>
        <p:nvPicPr>
          <p:cNvPr id="61442" name="Picture 2" descr="DSC038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041650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DSC03881"/>
          <p:cNvPicPr>
            <a:picLocks noChangeAspect="1" noChangeArrowheads="1"/>
          </p:cNvPicPr>
          <p:nvPr/>
        </p:nvPicPr>
        <p:blipFill>
          <a:blip r:embed="rId3" cstate="print"/>
          <a:srcRect l="4733" r="62712"/>
          <a:stretch>
            <a:fillRect/>
          </a:stretch>
        </p:blipFill>
        <p:spPr bwMode="auto">
          <a:xfrm>
            <a:off x="4071934" y="857232"/>
            <a:ext cx="1856312" cy="320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29322" y="357187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Настройка параметров измерений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0037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Порядок проведения эксперимента</a:t>
            </a:r>
            <a:endParaRPr lang="ru-RU" dirty="0"/>
          </a:p>
        </p:txBody>
      </p:sp>
      <p:pic>
        <p:nvPicPr>
          <p:cNvPr id="61444" name="Picture 4" descr="DSCF16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3286148" cy="244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D:\нпк\НПК Андреева\DSCF1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554124"/>
            <a:ext cx="3071834" cy="23038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086600" cy="487363"/>
          </a:xfrm>
        </p:spPr>
        <p:txBody>
          <a:bodyPr/>
          <a:lstStyle/>
          <a:p>
            <a:pPr algn="ctr"/>
            <a:r>
              <a:rPr lang="ru-RU" dirty="0" smtClean="0"/>
              <a:t>проведение эксперимента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pic>
        <p:nvPicPr>
          <p:cNvPr id="2050" name="Picture 2" descr="D:\нпк\НПК Андреева\DSC03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64381" y="1464455"/>
            <a:ext cx="2143140" cy="1928826"/>
          </a:xfrm>
          <a:prstGeom prst="rect">
            <a:avLst/>
          </a:prstGeom>
          <a:noFill/>
        </p:spPr>
      </p:pic>
      <p:pic>
        <p:nvPicPr>
          <p:cNvPr id="2051" name="Picture 3" descr="D:\нпк\НПК Андреева\DSCF1654.JPG"/>
          <p:cNvPicPr>
            <a:picLocks noChangeAspect="1" noChangeArrowheads="1"/>
          </p:cNvPicPr>
          <p:nvPr/>
        </p:nvPicPr>
        <p:blipFill>
          <a:blip r:embed="rId4" cstate="print"/>
          <a:srcRect l="34583" t="15874" r="26575" b="10772"/>
          <a:stretch>
            <a:fillRect/>
          </a:stretch>
        </p:blipFill>
        <p:spPr bwMode="auto">
          <a:xfrm>
            <a:off x="214282" y="3857628"/>
            <a:ext cx="1928876" cy="273791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642918"/>
            <a:ext cx="3714776" cy="338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D:\нпк\НПК Андреева\DSCF1651.JPG"/>
          <p:cNvPicPr>
            <a:picLocks noChangeAspect="1" noChangeArrowheads="1"/>
          </p:cNvPicPr>
          <p:nvPr/>
        </p:nvPicPr>
        <p:blipFill>
          <a:blip r:embed="rId6" cstate="print"/>
          <a:srcRect l="42520" t="33071" r="24803" b="33071"/>
          <a:stretch>
            <a:fillRect/>
          </a:stretch>
        </p:blipFill>
        <p:spPr bwMode="auto">
          <a:xfrm>
            <a:off x="6072198" y="4143380"/>
            <a:ext cx="2857520" cy="2220608"/>
          </a:xfrm>
          <a:prstGeom prst="rect">
            <a:avLst/>
          </a:prstGeom>
          <a:noFill/>
        </p:spPr>
      </p:pic>
      <p:pic>
        <p:nvPicPr>
          <p:cNvPr id="2053" name="Picture 5" descr="D:\нпк\НПК Андреева\DSCF16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4000504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39118" cy="1214446"/>
          </a:xfrm>
        </p:spPr>
        <p:txBody>
          <a:bodyPr/>
          <a:lstStyle/>
          <a:p>
            <a:pPr lvl="0" algn="ctr"/>
            <a:r>
              <a:rPr lang="ru-RU" sz="36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показаний датчика  изменения температуры воды</a:t>
            </a:r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 dirty="0"/>
          </a:p>
        </p:txBody>
      </p:sp>
      <p:pic>
        <p:nvPicPr>
          <p:cNvPr id="62466" name="Рисунок 3" descr="C:\Users\Вадим\Desktop\Чипс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415948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Рисунок 2" descr="C:\Users\Вадим\Desktop\попкор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3449" y="2143116"/>
            <a:ext cx="427055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Рисунок 1" descr="C:\Users\Вадим\Desktop\арахи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53558"/>
            <a:ext cx="4214842" cy="22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db2004204gl">
  <a:themeElements>
    <a:clrScheme name="Тема Office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4EA7E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2D0F3"/>
      </a:accent5>
      <a:accent6>
        <a:srgbClr val="85AE49"/>
      </a:accent6>
      <a:hlink>
        <a:srgbClr val="9999FF"/>
      </a:hlink>
      <a:folHlink>
        <a:srgbClr val="855AD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cdb2004204gl</Template>
  <TotalTime>932</TotalTime>
  <Words>396</Words>
  <Application>Microsoft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cdb2004204gl</vt:lpstr>
      <vt:lpstr>Диаграмма</vt:lpstr>
      <vt:lpstr>Слайд 1</vt:lpstr>
      <vt:lpstr>Слайд 2</vt:lpstr>
      <vt:lpstr>Энергетическая ценность пищи</vt:lpstr>
      <vt:lpstr>Слайд 4</vt:lpstr>
      <vt:lpstr>Слайд 5</vt:lpstr>
      <vt:lpstr>Расчеты  </vt:lpstr>
      <vt:lpstr>Монтаж экспериментальной установки</vt:lpstr>
      <vt:lpstr>проведение эксперимента</vt:lpstr>
      <vt:lpstr>График показаний датчика  изменения температуры воды </vt:lpstr>
      <vt:lpstr>Анализ результатов эксперимента</vt:lpstr>
      <vt:lpstr>Сравнение результатов исследований с данными на упаковке товара. </vt:lpstr>
      <vt:lpstr>Социологический опрос потребителей</vt:lpstr>
      <vt:lpstr>Вывод. заключение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Tplate</dc:title>
  <dc:creator>Admin</dc:creator>
  <cp:lastModifiedBy>Сергей</cp:lastModifiedBy>
  <cp:revision>85</cp:revision>
  <dcterms:created xsi:type="dcterms:W3CDTF">2011-01-26T09:43:29Z</dcterms:created>
  <dcterms:modified xsi:type="dcterms:W3CDTF">2013-12-11T06:55:55Z</dcterms:modified>
</cp:coreProperties>
</file>